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9" r:id="rId3"/>
    <p:sldId id="260" r:id="rId4"/>
    <p:sldId id="261" r:id="rId5"/>
    <p:sldId id="262" r:id="rId6"/>
    <p:sldId id="264" r:id="rId7"/>
    <p:sldId id="257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0AE05-4A1F-4F2C-A63E-BBFDC049557A}" type="datetimeFigureOut">
              <a:rPr lang="ru-RU" smtClean="0"/>
              <a:t>20.05.2020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8084D-6CA4-4CB1-8FF3-C0E456ADAC59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0AE05-4A1F-4F2C-A63E-BBFDC049557A}" type="datetimeFigureOut">
              <a:rPr lang="ru-RU" smtClean="0"/>
              <a:t>20.05.2020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8084D-6CA4-4CB1-8FF3-C0E456ADAC5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0AE05-4A1F-4F2C-A63E-BBFDC049557A}" type="datetimeFigureOut">
              <a:rPr lang="ru-RU" smtClean="0"/>
              <a:t>20.05.2020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8084D-6CA4-4CB1-8FF3-C0E456ADAC5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0AE05-4A1F-4F2C-A63E-BBFDC049557A}" type="datetimeFigureOut">
              <a:rPr lang="ru-RU" smtClean="0"/>
              <a:t>20.05.2020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8084D-6CA4-4CB1-8FF3-C0E456ADAC5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0AE05-4A1F-4F2C-A63E-BBFDC049557A}" type="datetimeFigureOut">
              <a:rPr lang="ru-RU" smtClean="0"/>
              <a:t>20.05.2020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20B8084D-6CA4-4CB1-8FF3-C0E456ADAC59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0AE05-4A1F-4F2C-A63E-BBFDC049557A}" type="datetimeFigureOut">
              <a:rPr lang="ru-RU" smtClean="0"/>
              <a:t>20.05.2020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8084D-6CA4-4CB1-8FF3-C0E456ADAC5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0AE05-4A1F-4F2C-A63E-BBFDC049557A}" type="datetimeFigureOut">
              <a:rPr lang="ru-RU" smtClean="0"/>
              <a:t>20.05.2020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8084D-6CA4-4CB1-8FF3-C0E456ADAC5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0AE05-4A1F-4F2C-A63E-BBFDC049557A}" type="datetimeFigureOut">
              <a:rPr lang="ru-RU" smtClean="0"/>
              <a:t>20.05.2020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8084D-6CA4-4CB1-8FF3-C0E456ADAC5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0AE05-4A1F-4F2C-A63E-BBFDC049557A}" type="datetimeFigureOut">
              <a:rPr lang="ru-RU" smtClean="0"/>
              <a:t>20.05.2020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8084D-6CA4-4CB1-8FF3-C0E456ADAC5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0AE05-4A1F-4F2C-A63E-BBFDC049557A}" type="datetimeFigureOut">
              <a:rPr lang="ru-RU" smtClean="0"/>
              <a:t>20.05.2020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8084D-6CA4-4CB1-8FF3-C0E456ADAC5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0AE05-4A1F-4F2C-A63E-BBFDC049557A}" type="datetimeFigureOut">
              <a:rPr lang="ru-RU" smtClean="0"/>
              <a:t>20.05.2020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8084D-6CA4-4CB1-8FF3-C0E456ADAC5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5D0AE05-4A1F-4F2C-A63E-BBFDC049557A}" type="datetimeFigureOut">
              <a:rPr lang="ru-RU" smtClean="0"/>
              <a:t>20.05.2020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0B8084D-6CA4-4CB1-8FF3-C0E456ADAC59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9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692696"/>
            <a:ext cx="8964488" cy="3456384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002060"/>
                </a:solidFill>
                <a:effectLst/>
                <a:latin typeface="+mn-lt"/>
              </a:rPr>
              <a:t>К истории советской антарктической программы: планирование исследований Антарктики в ВАИ/АНИИ до 1955 г.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860032" y="4725144"/>
            <a:ext cx="4104456" cy="1944216"/>
          </a:xfrm>
        </p:spPr>
        <p:txBody>
          <a:bodyPr/>
          <a:lstStyle/>
          <a:p>
            <a:pPr algn="r"/>
            <a:r>
              <a:rPr lang="ru-RU" dirty="0" smtClean="0"/>
              <a:t>М.А. Савинов, </a:t>
            </a:r>
            <a:r>
              <a:rPr lang="ru-RU" dirty="0" err="1" smtClean="0"/>
              <a:t>к.и.н</a:t>
            </a:r>
            <a:r>
              <a:rPr lang="ru-RU" dirty="0" smtClean="0"/>
              <a:t>., научный сотрудник  Арктического музейно-выставочного центра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79105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07504" y="0"/>
            <a:ext cx="9144000" cy="1143000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+mn-lt"/>
              </a:rPr>
              <a:t>1931 – 1932 гг.: проект первой советской экспедиции в Антарктику</a:t>
            </a:r>
            <a:endParaRPr lang="ru-RU" sz="3200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2050" name="Picture 2" descr="G:\Презентация\Самойлович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078" y="1844824"/>
            <a:ext cx="1944216" cy="2582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33945" y="4509120"/>
            <a:ext cx="20113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ea typeface="Calibri"/>
              </a:rPr>
              <a:t>Р.Л. Самойлович 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2052" name="Picture 4" descr="G:\Презентация\Ермолаев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3993" y="1752770"/>
            <a:ext cx="3713165" cy="2766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3637224" y="4595278"/>
            <a:ext cx="18695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ea typeface="Calibri"/>
              </a:rPr>
              <a:t>М.М. Ермолаев 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2053" name="Picture 5" descr="G:\Презентация\Лактионов_РГМАА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3311" y="1477243"/>
            <a:ext cx="2212337" cy="2949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7042002" y="4585320"/>
            <a:ext cx="18732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ea typeface="Calibri"/>
              </a:rPr>
              <a:t>А.Ф. Лактионов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2996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5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+mn-lt"/>
              </a:rPr>
              <a:t>1930-е гг.:</a:t>
            </a: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b="1" dirty="0" smtClean="0">
                <a:solidFill>
                  <a:srgbClr val="002060"/>
                </a:solidFill>
              </a:rPr>
              <a:t>1. Антарктика в пятилетних планах </a:t>
            </a:r>
            <a:r>
              <a:rPr lang="ru-RU" b="1" dirty="0" smtClean="0">
                <a:solidFill>
                  <a:srgbClr val="002060"/>
                </a:solidFill>
              </a:rPr>
              <a:t>ВАИ: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sz="2000" b="1" dirty="0">
                <a:solidFill>
                  <a:srgbClr val="002060"/>
                </a:solidFill>
              </a:rPr>
              <a:t>А</a:t>
            </a:r>
            <a:r>
              <a:rPr lang="ru-RU" sz="2000" b="1" dirty="0" smtClean="0">
                <a:solidFill>
                  <a:srgbClr val="002060"/>
                </a:solidFill>
              </a:rPr>
              <a:t>)</a:t>
            </a:r>
            <a:r>
              <a:rPr lang="ru-RU" sz="2000" b="1" dirty="0" smtClean="0">
                <a:solidFill>
                  <a:srgbClr val="002060"/>
                </a:solidFill>
                <a:ea typeface="Calibri"/>
              </a:rPr>
              <a:t> </a:t>
            </a:r>
            <a:r>
              <a:rPr lang="ru-RU" sz="1800" b="1" dirty="0" smtClean="0">
                <a:solidFill>
                  <a:srgbClr val="002060"/>
                </a:solidFill>
                <a:ea typeface="Calibri"/>
              </a:rPr>
              <a:t>Комплексная </a:t>
            </a:r>
            <a:r>
              <a:rPr lang="ru-RU" sz="1800" b="1" dirty="0">
                <a:solidFill>
                  <a:srgbClr val="002060"/>
                </a:solidFill>
                <a:ea typeface="Calibri"/>
              </a:rPr>
              <a:t>океанографическая экспедиция </a:t>
            </a:r>
            <a:r>
              <a:rPr lang="ru-RU" sz="1800" b="1" dirty="0" smtClean="0">
                <a:solidFill>
                  <a:srgbClr val="002060"/>
                </a:solidFill>
                <a:ea typeface="Calibri"/>
              </a:rPr>
              <a:t>для </a:t>
            </a:r>
            <a:r>
              <a:rPr lang="ru-RU" sz="1800" b="1" dirty="0">
                <a:solidFill>
                  <a:srgbClr val="002060"/>
                </a:solidFill>
                <a:ea typeface="Calibri"/>
              </a:rPr>
              <a:t>изучения гидрологического и гидробиологического режима, </a:t>
            </a:r>
            <a:r>
              <a:rPr lang="ru-RU" sz="1800" b="1" dirty="0" smtClean="0">
                <a:solidFill>
                  <a:srgbClr val="002060"/>
                </a:solidFill>
                <a:ea typeface="Calibri"/>
              </a:rPr>
              <a:t>а </a:t>
            </a:r>
            <a:r>
              <a:rPr lang="ru-RU" sz="1800" b="1" dirty="0">
                <a:solidFill>
                  <a:srgbClr val="002060"/>
                </a:solidFill>
                <a:ea typeface="Calibri"/>
              </a:rPr>
              <a:t>также и промысла морских </a:t>
            </a:r>
            <a:r>
              <a:rPr lang="ru-RU" sz="1800" b="1" dirty="0" smtClean="0">
                <a:solidFill>
                  <a:srgbClr val="002060"/>
                </a:solidFill>
                <a:ea typeface="Calibri"/>
              </a:rPr>
              <a:t>млекопитающих;</a:t>
            </a:r>
          </a:p>
          <a:p>
            <a:r>
              <a:rPr lang="ru-RU" sz="1800" b="1" dirty="0" smtClean="0">
                <a:solidFill>
                  <a:srgbClr val="002060"/>
                </a:solidFill>
                <a:ea typeface="Calibri"/>
              </a:rPr>
              <a:t>Б) Научная база с упором на промысловые исследования (1935-1936 г.).</a:t>
            </a:r>
            <a:br>
              <a:rPr lang="ru-RU" sz="1800" b="1" dirty="0" smtClean="0">
                <a:solidFill>
                  <a:srgbClr val="002060"/>
                </a:solidFill>
                <a:ea typeface="Calibri"/>
              </a:rPr>
            </a:br>
            <a:r>
              <a:rPr lang="ru-RU" sz="1800" b="1" dirty="0" smtClean="0">
                <a:solidFill>
                  <a:srgbClr val="002060"/>
                </a:solidFill>
                <a:ea typeface="Calibri"/>
              </a:rPr>
              <a:t>(ЦГАНТД. Ф. р-369. Оп. 1-1. Д. 80)</a:t>
            </a:r>
          </a:p>
          <a:p>
            <a:endParaRPr lang="ru-RU" b="1" dirty="0" smtClean="0">
              <a:solidFill>
                <a:srgbClr val="002060"/>
              </a:solidFill>
            </a:endParaRPr>
          </a:p>
          <a:p>
            <a:pPr marL="457200" algn="just">
              <a:lnSpc>
                <a:spcPct val="115000"/>
              </a:lnSpc>
              <a:spcAft>
                <a:spcPts val="1000"/>
              </a:spcAft>
            </a:pPr>
            <a:r>
              <a:rPr lang="ru-RU" b="1" dirty="0" smtClean="0">
                <a:solidFill>
                  <a:srgbClr val="002060"/>
                </a:solidFill>
              </a:rPr>
              <a:t>2. </a:t>
            </a:r>
            <a:r>
              <a:rPr lang="ru-RU" b="1" dirty="0" smtClean="0">
                <a:solidFill>
                  <a:srgbClr val="002060"/>
                </a:solidFill>
              </a:rPr>
              <a:t>1939 </a:t>
            </a:r>
            <a:r>
              <a:rPr lang="ru-RU" b="1" dirty="0" smtClean="0">
                <a:solidFill>
                  <a:srgbClr val="002060"/>
                </a:solidFill>
              </a:rPr>
              <a:t>г. – предложение В.Ю. </a:t>
            </a:r>
            <a:r>
              <a:rPr lang="ru-RU" b="1" dirty="0" smtClean="0">
                <a:solidFill>
                  <a:srgbClr val="002060"/>
                </a:solidFill>
              </a:rPr>
              <a:t>Визе: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sz="2000" b="1" dirty="0" smtClean="0">
                <a:solidFill>
                  <a:srgbClr val="002060"/>
                </a:solidFill>
              </a:rPr>
              <a:t>«</a:t>
            </a:r>
            <a:r>
              <a:rPr lang="ru-RU" sz="2000" b="1" dirty="0" smtClean="0">
                <a:solidFill>
                  <a:srgbClr val="002060"/>
                </a:solidFill>
                <a:ea typeface="Calibri"/>
              </a:rPr>
              <a:t>Академии </a:t>
            </a:r>
            <a:r>
              <a:rPr lang="ru-RU" sz="2000" b="1" dirty="0">
                <a:solidFill>
                  <a:srgbClr val="002060"/>
                </a:solidFill>
                <a:ea typeface="Calibri"/>
              </a:rPr>
              <a:t>Наук СССР следовало бы изучить вопрос об организации советского китобойного промысла в антарктических </a:t>
            </a:r>
            <a:r>
              <a:rPr lang="ru-RU" sz="2000" b="1" dirty="0" smtClean="0">
                <a:solidFill>
                  <a:srgbClr val="002060"/>
                </a:solidFill>
                <a:ea typeface="Calibri"/>
              </a:rPr>
              <a:t>водах…» (</a:t>
            </a:r>
            <a:r>
              <a:rPr lang="ru-RU" sz="2000" b="1" dirty="0">
                <a:solidFill>
                  <a:srgbClr val="002060"/>
                </a:solidFill>
                <a:ea typeface="Calibri"/>
                <a:cs typeface="Times New Roman"/>
              </a:rPr>
              <a:t>ЦГАНТД СПб. Ф. р-369. Оп. 1-1. Д. 295. Л. </a:t>
            </a:r>
            <a:r>
              <a:rPr lang="ru-RU" sz="2000" b="1" dirty="0" smtClean="0">
                <a:solidFill>
                  <a:srgbClr val="002060"/>
                </a:solidFill>
                <a:ea typeface="Calibri"/>
                <a:cs typeface="Times New Roman"/>
              </a:rPr>
              <a:t>30)</a:t>
            </a:r>
            <a:endParaRPr lang="ru-RU" sz="1800" b="1" dirty="0">
              <a:solidFill>
                <a:srgbClr val="002060"/>
              </a:solidFill>
              <a:latin typeface="Calibri"/>
              <a:ea typeface="Calibri"/>
              <a:cs typeface="Times New Roman"/>
            </a:endParaRPr>
          </a:p>
          <a:p>
            <a:pPr marL="137160" indent="0" algn="just">
              <a:buNone/>
            </a:pPr>
            <a:endParaRPr lang="ru-RU" sz="2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2944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8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latin typeface="+mn-lt"/>
              </a:rPr>
              <a:t>Программа В.Ю. Визе. 1945 г.</a:t>
            </a:r>
            <a:endParaRPr lang="ru-RU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ru-RU" sz="2400" b="1" dirty="0" smtClean="0">
                <a:solidFill>
                  <a:srgbClr val="002060"/>
                </a:solidFill>
              </a:rPr>
              <a:t>1. Ведущая проблема: </a:t>
            </a:r>
            <a:r>
              <a:rPr lang="ru-RU" sz="2400" b="1" dirty="0" smtClean="0">
                <a:solidFill>
                  <a:srgbClr val="002060"/>
                </a:solidFill>
                <a:ea typeface="Calibri"/>
              </a:rPr>
              <a:t>сопряженность </a:t>
            </a:r>
            <a:r>
              <a:rPr lang="ru-RU" sz="2400" b="1" dirty="0">
                <a:solidFill>
                  <a:srgbClr val="002060"/>
                </a:solidFill>
                <a:ea typeface="Calibri"/>
              </a:rPr>
              <a:t>геомагнитных, ионосферных и др. геофизических явлений в Арктике и </a:t>
            </a:r>
            <a:r>
              <a:rPr lang="ru-RU" sz="2400" b="1" dirty="0" smtClean="0">
                <a:solidFill>
                  <a:srgbClr val="002060"/>
                </a:solidFill>
                <a:ea typeface="Calibri"/>
              </a:rPr>
              <a:t>Антарктике.</a:t>
            </a:r>
          </a:p>
          <a:p>
            <a:pPr algn="just"/>
            <a:r>
              <a:rPr lang="ru-RU" sz="2400" b="1" dirty="0" smtClean="0">
                <a:solidFill>
                  <a:srgbClr val="002060"/>
                </a:solidFill>
              </a:rPr>
              <a:t>2. Метод решения – постоянные станции в море Беллинсгаузена и в районе Южного полюса.</a:t>
            </a:r>
          </a:p>
          <a:p>
            <a:pPr algn="just"/>
            <a:r>
              <a:rPr lang="ru-RU" sz="2400" b="1" dirty="0" smtClean="0">
                <a:solidFill>
                  <a:srgbClr val="002060"/>
                </a:solidFill>
              </a:rPr>
              <a:t>3. Развитие китобойного промысла.</a:t>
            </a:r>
          </a:p>
          <a:p>
            <a:pPr algn="just"/>
            <a:endParaRPr lang="ru-RU" sz="1800" b="1" dirty="0">
              <a:solidFill>
                <a:srgbClr val="002060"/>
              </a:solidFill>
            </a:endParaRPr>
          </a:p>
          <a:p>
            <a:pPr indent="449580" algn="just">
              <a:lnSpc>
                <a:spcPct val="150000"/>
              </a:lnSpc>
              <a:spcAft>
                <a:spcPts val="0"/>
              </a:spcAft>
            </a:pPr>
            <a:r>
              <a:rPr lang="ru-RU" sz="2300" b="1" u="sng" dirty="0">
                <a:solidFill>
                  <a:srgbClr val="002060"/>
                </a:solidFill>
                <a:ea typeface="Calibri"/>
                <a:cs typeface="Times New Roman"/>
              </a:rPr>
              <a:t>Календарный план</a:t>
            </a:r>
            <a:r>
              <a:rPr lang="ru-RU" sz="2300" b="1" dirty="0">
                <a:solidFill>
                  <a:srgbClr val="002060"/>
                </a:solidFill>
                <a:ea typeface="Calibri"/>
                <a:cs typeface="Times New Roman"/>
              </a:rPr>
              <a:t>: 1945 – разработка плана.</a:t>
            </a:r>
            <a:endParaRPr lang="ru-RU" sz="2300" b="1" dirty="0">
              <a:solidFill>
                <a:srgbClr val="002060"/>
              </a:solidFill>
              <a:latin typeface="Calibri"/>
              <a:ea typeface="Calibri"/>
              <a:cs typeface="Times New Roman"/>
            </a:endParaRPr>
          </a:p>
          <a:p>
            <a:pPr indent="449580" algn="just">
              <a:lnSpc>
                <a:spcPct val="150000"/>
              </a:lnSpc>
              <a:spcAft>
                <a:spcPts val="0"/>
              </a:spcAft>
            </a:pPr>
            <a:r>
              <a:rPr lang="ru-RU" sz="2300" b="1" dirty="0">
                <a:solidFill>
                  <a:srgbClr val="002060"/>
                </a:solidFill>
                <a:ea typeface="Calibri"/>
                <a:cs typeface="Times New Roman"/>
              </a:rPr>
              <a:t>Январь-октябрь 1947 – подготовка экспедиции</a:t>
            </a:r>
            <a:endParaRPr lang="ru-RU" sz="2300" b="1" dirty="0">
              <a:solidFill>
                <a:srgbClr val="002060"/>
              </a:solidFill>
              <a:latin typeface="Calibri"/>
              <a:ea typeface="Calibri"/>
              <a:cs typeface="Times New Roman"/>
            </a:endParaRPr>
          </a:p>
          <a:p>
            <a:pPr indent="449580" algn="just">
              <a:lnSpc>
                <a:spcPct val="150000"/>
              </a:lnSpc>
              <a:spcAft>
                <a:spcPts val="0"/>
              </a:spcAft>
            </a:pPr>
            <a:r>
              <a:rPr lang="ru-RU" sz="2300" b="1" dirty="0">
                <a:solidFill>
                  <a:srgbClr val="002060"/>
                </a:solidFill>
                <a:ea typeface="Calibri"/>
                <a:cs typeface="Times New Roman"/>
              </a:rPr>
              <a:t>ноябрь 1947- апрель 1948 – рекогносцировочная экспедиция в Антарктику для выбора места станции и некоторых подготовительных работ на месте. </a:t>
            </a:r>
            <a:endParaRPr lang="ru-RU" sz="2300" b="1" dirty="0">
              <a:solidFill>
                <a:srgbClr val="002060"/>
              </a:solidFill>
              <a:latin typeface="Calibri"/>
              <a:ea typeface="Calibri"/>
              <a:cs typeface="Times New Roman"/>
            </a:endParaRPr>
          </a:p>
          <a:p>
            <a:pPr indent="449580" algn="just">
              <a:lnSpc>
                <a:spcPct val="150000"/>
              </a:lnSpc>
              <a:spcAft>
                <a:spcPts val="0"/>
              </a:spcAft>
            </a:pPr>
            <a:r>
              <a:rPr lang="ru-RU" sz="2300" b="1" dirty="0">
                <a:solidFill>
                  <a:srgbClr val="002060"/>
                </a:solidFill>
                <a:ea typeface="Calibri"/>
                <a:cs typeface="Times New Roman"/>
              </a:rPr>
              <a:t>ноябрь 1948 – апрель 1949 – организация геофизической станции в </a:t>
            </a:r>
            <a:r>
              <a:rPr lang="ru-RU" sz="2300" b="1" dirty="0" smtClean="0">
                <a:solidFill>
                  <a:srgbClr val="002060"/>
                </a:solidFill>
                <a:ea typeface="Calibri"/>
                <a:cs typeface="Times New Roman"/>
              </a:rPr>
              <a:t>Антарктике</a:t>
            </a:r>
            <a:r>
              <a:rPr lang="ru-RU" sz="2300" b="1" dirty="0">
                <a:solidFill>
                  <a:srgbClr val="002060"/>
                </a:solidFill>
                <a:ea typeface="Calibri"/>
                <a:cs typeface="Times New Roman"/>
              </a:rPr>
              <a:t> </a:t>
            </a:r>
            <a:r>
              <a:rPr lang="ru-RU" sz="2300" b="1" dirty="0" smtClean="0">
                <a:solidFill>
                  <a:srgbClr val="002060"/>
                </a:solidFill>
                <a:ea typeface="Calibri"/>
                <a:cs typeface="Times New Roman"/>
              </a:rPr>
              <a:t>(ЦГАНТД СПб. Ф. р—369. Оп. 1-1. Д. 295. Л. 204).</a:t>
            </a:r>
            <a:endParaRPr lang="ru-RU" sz="2300" b="1" dirty="0">
              <a:solidFill>
                <a:srgbClr val="002060"/>
              </a:solidFill>
              <a:latin typeface="Calibri"/>
              <a:ea typeface="Calibri"/>
              <a:cs typeface="Times New Roman"/>
            </a:endParaRPr>
          </a:p>
          <a:p>
            <a:pPr algn="just"/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7926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2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68144" y="273050"/>
            <a:ext cx="2818656" cy="779686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latin typeface="+mn-lt"/>
              </a:rPr>
              <a:t>1949 г.:</a:t>
            </a:r>
            <a:endParaRPr lang="ru-RU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395536" y="548681"/>
            <a:ext cx="4472236" cy="1584175"/>
          </a:xfrm>
        </p:spPr>
        <p:txBody>
          <a:bodyPr>
            <a:normAutofit fontScale="92500"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600" b="1" u="sng" dirty="0">
                <a:solidFill>
                  <a:srgbClr val="002060"/>
                </a:solidFill>
                <a:ea typeface="Calibri"/>
                <a:cs typeface="Times New Roman"/>
              </a:rPr>
              <a:t>Э.Т. </a:t>
            </a:r>
            <a:r>
              <a:rPr lang="ru-RU" sz="1600" b="1" u="sng" dirty="0" err="1">
                <a:solidFill>
                  <a:srgbClr val="002060"/>
                </a:solidFill>
                <a:ea typeface="Calibri"/>
                <a:cs typeface="Times New Roman"/>
              </a:rPr>
              <a:t>Кренкель</a:t>
            </a:r>
            <a:r>
              <a:rPr lang="ru-RU" sz="1600" b="1" u="sng" dirty="0">
                <a:solidFill>
                  <a:srgbClr val="002060"/>
                </a:solidFill>
                <a:ea typeface="Calibri"/>
                <a:cs typeface="Times New Roman"/>
              </a:rPr>
              <a:t> – В.Ю. Визе</a:t>
            </a:r>
            <a:r>
              <a:rPr lang="ru-RU" sz="1600" b="1" dirty="0">
                <a:solidFill>
                  <a:srgbClr val="002060"/>
                </a:solidFill>
                <a:ea typeface="Calibri"/>
                <a:cs typeface="Times New Roman"/>
              </a:rPr>
              <a:t>: «Если даже решение будет положительное, то какому учреждению будет поручено практическое выполнение? Не будет ли это поручено ГУСМП?...»</a:t>
            </a: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4008" y="5157192"/>
            <a:ext cx="4041775" cy="750887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6400" b="1" u="sng" dirty="0">
                <a:solidFill>
                  <a:srgbClr val="002060"/>
                </a:solidFill>
                <a:ea typeface="Calibri"/>
                <a:cs typeface="Times New Roman"/>
              </a:rPr>
              <a:t>В.Ю. Визе – Э.Т. </a:t>
            </a:r>
            <a:r>
              <a:rPr lang="ru-RU" sz="6400" b="1" u="sng" dirty="0" err="1">
                <a:solidFill>
                  <a:srgbClr val="002060"/>
                </a:solidFill>
                <a:ea typeface="Calibri"/>
                <a:cs typeface="Times New Roman"/>
              </a:rPr>
              <a:t>Кренкелю</a:t>
            </a:r>
            <a:r>
              <a:rPr lang="ru-RU" sz="6400" b="1" u="sng" dirty="0">
                <a:solidFill>
                  <a:srgbClr val="002060"/>
                </a:solidFill>
                <a:ea typeface="Calibri"/>
                <a:cs typeface="Times New Roman"/>
              </a:rPr>
              <a:t>: </a:t>
            </a:r>
            <a:r>
              <a:rPr lang="ru-RU" sz="6400" b="1" dirty="0">
                <a:solidFill>
                  <a:srgbClr val="002060"/>
                </a:solidFill>
                <a:ea typeface="Calibri"/>
                <a:cs typeface="Times New Roman"/>
              </a:rPr>
              <a:t>«ГУСМП в этой роли кажется мне не особенно подходящим. Я бы склонился скорее в пользу Института океанологии Академии наук…»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6400" b="1" dirty="0">
                <a:solidFill>
                  <a:srgbClr val="002060"/>
                </a:solidFill>
                <a:ea typeface="Calibri"/>
                <a:cs typeface="Times New Roman"/>
              </a:rPr>
              <a:t>(ЦГАНТД СПб. Ф. р-369. Оп. 1-1. Д. 803. Л. 5–6)</a:t>
            </a:r>
          </a:p>
          <a:p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1124744"/>
            <a:ext cx="2130400" cy="2998520"/>
          </a:xfrm>
        </p:spPr>
      </p:pic>
      <p:pic>
        <p:nvPicPr>
          <p:cNvPr id="1026" name="Picture 2" descr="H:\369\1-1\369_1-1_803_Переписка проф.Визе В.Ю. с Папаниным И.Д. Кренкелем Э.Г\00000009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772816"/>
            <a:ext cx="2545523" cy="3763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99865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2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404664"/>
            <a:ext cx="85689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ea typeface="+mj-ea"/>
                <a:cs typeface="+mj-cs"/>
              </a:rPr>
              <a:t>Учёные ВАИ/АНИИ, занимавшиеся антарктическими исследованиями </a:t>
            </a:r>
            <a:br>
              <a:rPr lang="ru-RU" sz="2400" b="1" dirty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ea typeface="+mj-ea"/>
                <a:cs typeface="+mj-cs"/>
              </a:rPr>
            </a:br>
            <a:r>
              <a:rPr lang="ru-RU" sz="2400" b="1" dirty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ea typeface="+mj-ea"/>
                <a:cs typeface="+mj-cs"/>
              </a:rPr>
              <a:t>в 1930-1940-хх гг.: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847613" y="5219082"/>
            <a:ext cx="20162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ea typeface="Calibri"/>
              </a:rPr>
              <a:t>В.Х. </a:t>
            </a:r>
            <a:r>
              <a:rPr lang="ru-RU" b="1" dirty="0" err="1">
                <a:solidFill>
                  <a:srgbClr val="002060"/>
                </a:solidFill>
                <a:ea typeface="Calibri"/>
              </a:rPr>
              <a:t>Буйницкий</a:t>
            </a:r>
            <a:r>
              <a:rPr lang="ru-RU" b="1" dirty="0">
                <a:solidFill>
                  <a:srgbClr val="002060"/>
                </a:solidFill>
                <a:ea typeface="Calibri"/>
              </a:rPr>
              <a:t> 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04248" y="5156499"/>
            <a:ext cx="16323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ea typeface="Calibri"/>
              </a:rPr>
              <a:t>Д.Б. Карелин 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87624" y="5182904"/>
            <a:ext cx="13115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ea typeface="Calibri"/>
              </a:rPr>
              <a:t>В.Ю. Визе 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3074" name="Picture 2" descr="G:\Презентация\Визе 30-е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811" y="1784719"/>
            <a:ext cx="2421203" cy="3288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G:\Презентация\c3ac26525aaaece6631e1c613ad0322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690831"/>
            <a:ext cx="2155934" cy="3420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G:\Презентация\Карелин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2634" y="1619508"/>
            <a:ext cx="2375597" cy="3563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62138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11560" y="5687438"/>
            <a:ext cx="8229600" cy="1143000"/>
          </a:xfrm>
        </p:spPr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044204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144</TotalTime>
  <Words>272</Words>
  <Application>Microsoft Office PowerPoint</Application>
  <PresentationFormat>Экран (4:3)</PresentationFormat>
  <Paragraphs>29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Апекс</vt:lpstr>
      <vt:lpstr>К истории советской антарктической программы: планирование исследований Антарктики в ВАИ/АНИИ до 1955 г.</vt:lpstr>
      <vt:lpstr>1931 – 1932 гг.: проект первой советской экспедиции в Антарктику</vt:lpstr>
      <vt:lpstr>1930-е гг.: </vt:lpstr>
      <vt:lpstr>Программа В.Ю. Визе. 1945 г.</vt:lpstr>
      <vt:lpstr>1949 г.: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 истории советской антарктической программы: планирование исследований Антарктики в ВАИ/АНИИ до 1955 г.</dc:title>
  <dc:creator>Dell</dc:creator>
  <cp:lastModifiedBy>Dell</cp:lastModifiedBy>
  <cp:revision>13</cp:revision>
  <dcterms:created xsi:type="dcterms:W3CDTF">2020-05-19T10:12:26Z</dcterms:created>
  <dcterms:modified xsi:type="dcterms:W3CDTF">2020-05-20T08:33:16Z</dcterms:modified>
</cp:coreProperties>
</file>